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9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nthonyhempell.com/papers/tetrad/inde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ct300-f09.wikispaces.co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CCT300: Critical Analysis of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8: Class 1:  Class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40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Lucida Sans Unicode" charset="0"/>
              </a:rPr>
              <a:t>Applying principles of </a:t>
            </a:r>
            <a:r>
              <a:rPr lang="en-US" sz="2800" dirty="0" smtClean="0">
                <a:latin typeface="Lucida Sans Unicode" charset="0"/>
              </a:rPr>
              <a:t>McCloud’s </a:t>
            </a:r>
            <a:r>
              <a:rPr lang="en-US" sz="2800" dirty="0">
                <a:latin typeface="Lucida Sans Unicode" charset="0"/>
              </a:rPr>
              <a:t>Understanding Comics to graphic novel/extended plot comic of your choosing (approx. 1500 words)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Lucida Sans Unicode" charset="0"/>
              </a:rPr>
              <a:t>Illustration/examples </a:t>
            </a:r>
            <a:r>
              <a:rPr lang="en-US" sz="2800" dirty="0" smtClean="0">
                <a:latin typeface="Lucida Sans Unicode" charset="0"/>
              </a:rPr>
              <a:t>strongly encouraged</a:t>
            </a:r>
            <a:endParaRPr lang="en-US" sz="2800" dirty="0">
              <a:latin typeface="Lucida Sans Unicode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latin typeface="Lucida Sans Unicode" charset="0"/>
              </a:rPr>
              <a:t>Choice of analytical tools from McCloud up to you - a scattershot approach is never effective though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Lucida Sans Unicode" charset="0"/>
              </a:rPr>
              <a:t>Other resources never hurt – e.g., external analyses, etc.  - but do focus on </a:t>
            </a:r>
            <a:r>
              <a:rPr lang="en-US" sz="2800" dirty="0" smtClean="0">
                <a:latin typeface="Lucida Sans Unicode" charset="0"/>
              </a:rPr>
              <a:t>McCloud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Lucida Sans Unicode" charset="0"/>
              </a:rPr>
              <a:t>Oct. 6 due date </a:t>
            </a:r>
            <a:endParaRPr lang="en-US" sz="2800" dirty="0">
              <a:latin typeface="Lucida Sans Unicode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Graphic Novel Analysis (15%)</a:t>
            </a:r>
          </a:p>
        </p:txBody>
      </p:sp>
    </p:spTree>
    <p:extLst>
      <p:ext uri="{BB962C8B-B14F-4D97-AF65-F5344CB8AC3E}">
        <p14:creationId xmlns:p14="http://schemas.microsoft.com/office/powerpoint/2010/main" val="216922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Lucida Sans Unicode" charset="0"/>
              </a:rPr>
              <a:t>Strip collections </a:t>
            </a:r>
            <a:r>
              <a:rPr lang="en-US" dirty="0" smtClean="0">
                <a:latin typeface="Lucida Sans Unicode" charset="0"/>
              </a:rPr>
              <a:t>aren’t </a:t>
            </a:r>
            <a:r>
              <a:rPr lang="en-US" dirty="0">
                <a:latin typeface="Lucida Sans Unicode" charset="0"/>
              </a:rPr>
              <a:t>a good choice - why?</a:t>
            </a:r>
          </a:p>
          <a:p>
            <a:r>
              <a:rPr lang="en-US" dirty="0">
                <a:latin typeface="Lucida Sans Unicode" charset="0"/>
              </a:rPr>
              <a:t>Simple cartoons (e.g., Archie?) probably harder than you think – why?</a:t>
            </a:r>
          </a:p>
          <a:p>
            <a:r>
              <a:rPr lang="en-US" dirty="0">
                <a:latin typeface="Lucida Sans Unicode" charset="0"/>
              </a:rPr>
              <a:t>Non-English comics OK (as long as you understand the </a:t>
            </a:r>
            <a:r>
              <a:rPr lang="en-US" dirty="0" smtClean="0">
                <a:latin typeface="Lucida Sans Unicode" charset="0"/>
              </a:rPr>
              <a:t>language and can interpret what’s going on.)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Be careful with books turned into movies – no compare/contrast, definitely </a:t>
            </a:r>
            <a:r>
              <a:rPr lang="en-US" dirty="0" smtClean="0">
                <a:latin typeface="Lucida Sans Unicode" charset="0"/>
              </a:rPr>
              <a:t>don’t </a:t>
            </a:r>
            <a:r>
              <a:rPr lang="en-US" dirty="0">
                <a:latin typeface="Lucida Sans Unicode" charset="0"/>
              </a:rPr>
              <a:t>just see the movie! (e.g., Scott Pilgrim)</a:t>
            </a:r>
          </a:p>
          <a:p>
            <a:r>
              <a:rPr lang="en-US" dirty="0">
                <a:latin typeface="Lucida Sans Unicode" charset="0"/>
              </a:rPr>
              <a:t>Less about plot than analysis of comic form</a:t>
            </a:r>
          </a:p>
          <a:p>
            <a:r>
              <a:rPr lang="en-US" dirty="0">
                <a:latin typeface="Lucida Sans Unicode" charset="0"/>
              </a:rPr>
              <a:t>Where to look for graphic novels?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265184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Lucida Sans Unicode" charset="0"/>
              </a:rPr>
              <a:t>Creating a </a:t>
            </a:r>
            <a:r>
              <a:rPr lang="en-US" dirty="0" err="1">
                <a:latin typeface="Lucida Sans Unicode" charset="0"/>
              </a:rPr>
              <a:t>webcomic</a:t>
            </a:r>
            <a:r>
              <a:rPr lang="en-US" dirty="0">
                <a:latin typeface="Lucida Sans Unicode" charset="0"/>
              </a:rPr>
              <a:t> </a:t>
            </a:r>
            <a:endParaRPr lang="en-US" dirty="0" smtClean="0">
              <a:latin typeface="Lucida Sans Unicode" charset="0"/>
            </a:endParaRPr>
          </a:p>
          <a:p>
            <a:r>
              <a:rPr lang="en-US" dirty="0" smtClean="0">
                <a:latin typeface="Lucida Sans Unicode" charset="0"/>
              </a:rPr>
              <a:t>What is a </a:t>
            </a:r>
            <a:r>
              <a:rPr lang="en-US" dirty="0" err="1" smtClean="0">
                <a:latin typeface="Lucida Sans Unicode" charset="0"/>
              </a:rPr>
              <a:t>webcomic</a:t>
            </a:r>
            <a:r>
              <a:rPr lang="en-US" dirty="0" smtClean="0">
                <a:latin typeface="Lucida Sans Unicode" charset="0"/>
              </a:rPr>
              <a:t>?</a:t>
            </a:r>
          </a:p>
          <a:p>
            <a:r>
              <a:rPr lang="en-US" dirty="0" smtClean="0">
                <a:latin typeface="Lucida Sans Unicode" charset="0"/>
              </a:rPr>
              <a:t>2 </a:t>
            </a:r>
            <a:r>
              <a:rPr lang="en-US" dirty="0">
                <a:latin typeface="Lucida Sans Unicode" charset="0"/>
              </a:rPr>
              <a:t>page analysis of why you did what you did, leveraging McCloud </a:t>
            </a:r>
            <a:r>
              <a:rPr lang="en-US" dirty="0" smtClean="0">
                <a:latin typeface="Lucida Sans Unicode" charset="0"/>
              </a:rPr>
              <a:t>concepts</a:t>
            </a:r>
          </a:p>
          <a:p>
            <a:r>
              <a:rPr lang="en-US" dirty="0" smtClean="0">
                <a:latin typeface="Lucida Sans Unicode" charset="0"/>
              </a:rPr>
              <a:t>Nov 3 deadline, posted to wiki or handed in in class</a:t>
            </a:r>
            <a:endParaRPr lang="en-US" dirty="0">
              <a:latin typeface="Lucida Sans Unicode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>
                <a:ea typeface="+mj-ea"/>
                <a:cs typeface="+mj-cs"/>
              </a:rPr>
              <a:t/>
            </a:r>
            <a:br>
              <a:rPr lang="en-US" sz="4000">
                <a:ea typeface="+mj-ea"/>
                <a:cs typeface="+mj-cs"/>
              </a:rPr>
            </a:br>
            <a:r>
              <a:rPr lang="en-US" sz="4000">
                <a:ea typeface="+mj-ea"/>
                <a:cs typeface="+mj-cs"/>
              </a:rPr>
              <a:t>Comic Creation (15%)</a:t>
            </a:r>
          </a:p>
        </p:txBody>
      </p:sp>
    </p:spTree>
    <p:extLst>
      <p:ext uri="{BB962C8B-B14F-4D97-AF65-F5344CB8AC3E}">
        <p14:creationId xmlns:p14="http://schemas.microsoft.com/office/powerpoint/2010/main" val="3388381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ucida Sans Unicode" charset="0"/>
              </a:rPr>
              <a:t>This is not an art assignment – many good </a:t>
            </a:r>
            <a:r>
              <a:rPr lang="en-US" dirty="0" err="1">
                <a:latin typeface="Lucida Sans Unicode" charset="0"/>
              </a:rPr>
              <a:t>webcomics</a:t>
            </a:r>
            <a:r>
              <a:rPr lang="en-US" dirty="0">
                <a:latin typeface="Lucida Sans Unicode" charset="0"/>
              </a:rPr>
              <a:t> are artistically </a:t>
            </a:r>
            <a:r>
              <a:rPr lang="en-US" dirty="0" smtClean="0">
                <a:latin typeface="Lucida Sans Unicode" charset="0"/>
              </a:rPr>
              <a:t>rudimentary and work well in spite (because of?) this.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Story counts, as well as proper thought in visual grammar of comics to tell it</a:t>
            </a:r>
          </a:p>
          <a:p>
            <a:r>
              <a:rPr lang="en-US" dirty="0">
                <a:latin typeface="Lucida Sans Unicode" charset="0"/>
              </a:rPr>
              <a:t>Start looking at various web comics for inspiration and </a:t>
            </a:r>
            <a:r>
              <a:rPr lang="en-US" dirty="0" smtClean="0">
                <a:latin typeface="Lucida Sans Unicode" charset="0"/>
              </a:rPr>
              <a:t>ideas</a:t>
            </a:r>
            <a:endParaRPr lang="en-US" dirty="0">
              <a:latin typeface="Lucida Sans Unicode" charset="0"/>
            </a:endParaRPr>
          </a:p>
          <a:p>
            <a:r>
              <a:rPr lang="en-US" dirty="0" smtClean="0">
                <a:latin typeface="Lucida Sans Unicode" charset="0"/>
              </a:rPr>
              <a:t>Play with choice of medium</a:t>
            </a:r>
            <a:endParaRPr lang="en-US" dirty="0">
              <a:latin typeface="Lucida Sans Unicode" charset="0"/>
            </a:endParaRPr>
          </a:p>
          <a:p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230696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latin typeface="Lucida Sans Unicode" charset="0"/>
              </a:rPr>
              <a:t>Group final project - creating </a:t>
            </a:r>
            <a:r>
              <a:rPr lang="en-US" dirty="0" smtClean="0">
                <a:latin typeface="Lucida Sans Unicode" charset="0"/>
              </a:rPr>
              <a:t>content that could go viral, </a:t>
            </a:r>
            <a:r>
              <a:rPr lang="en-US" dirty="0">
                <a:latin typeface="Lucida Sans Unicode" charset="0"/>
              </a:rPr>
              <a:t>releasing it to the atmosphere and analyzing production and dissemination</a:t>
            </a:r>
          </a:p>
          <a:p>
            <a:r>
              <a:rPr lang="en-US" dirty="0">
                <a:latin typeface="Lucida Sans Unicode" charset="0"/>
              </a:rPr>
              <a:t>Proposal first – </a:t>
            </a:r>
            <a:r>
              <a:rPr lang="en-US" dirty="0" smtClean="0">
                <a:latin typeface="Lucida Sans Unicode" charset="0"/>
              </a:rPr>
              <a:t>Nov. 3 – posted to wiki for peer review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Final project presented in last </a:t>
            </a:r>
            <a:r>
              <a:rPr lang="en-US" dirty="0" smtClean="0">
                <a:latin typeface="Lucida Sans Unicode" charset="0"/>
              </a:rPr>
              <a:t>class – “science fair” style </a:t>
            </a:r>
            <a:r>
              <a:rPr lang="en-US" dirty="0">
                <a:latin typeface="Lucida Sans Unicode" charset="0"/>
              </a:rPr>
              <a:t>presentations</a:t>
            </a:r>
            <a:r>
              <a:rPr lang="en-US" dirty="0" smtClean="0">
                <a:latin typeface="Lucida Sans Unicode" charset="0"/>
              </a:rPr>
              <a:t>, 5</a:t>
            </a:r>
            <a:r>
              <a:rPr lang="en-US" dirty="0">
                <a:latin typeface="Lucida Sans Unicode" charset="0"/>
              </a:rPr>
              <a:t>-7 </a:t>
            </a:r>
            <a:r>
              <a:rPr lang="en-US" dirty="0" err="1">
                <a:latin typeface="Lucida Sans Unicode" charset="0"/>
              </a:rPr>
              <a:t>mins</a:t>
            </a:r>
            <a:r>
              <a:rPr lang="en-US" dirty="0">
                <a:latin typeface="Lucida Sans Unicode" charset="0"/>
              </a:rPr>
              <a:t>, </a:t>
            </a:r>
            <a:r>
              <a:rPr lang="en-US" dirty="0" smtClean="0">
                <a:latin typeface="Lucida Sans Unicode" charset="0"/>
              </a:rPr>
              <a:t>showcasing main message, why you think it’s viral, what you did to seed the message, and how it turned out.</a:t>
            </a:r>
          </a:p>
          <a:p>
            <a:r>
              <a:rPr lang="en-US" dirty="0" smtClean="0">
                <a:latin typeface="Lucida Sans Unicode" charset="0"/>
              </a:rPr>
              <a:t>Brief </a:t>
            </a:r>
            <a:r>
              <a:rPr lang="en-US" dirty="0" err="1" smtClean="0">
                <a:latin typeface="Lucida Sans Unicode" charset="0"/>
              </a:rPr>
              <a:t>writeup</a:t>
            </a:r>
            <a:r>
              <a:rPr lang="en-US" dirty="0" smtClean="0">
                <a:latin typeface="Lucida Sans Unicode" charset="0"/>
              </a:rPr>
              <a:t> along with presentation (3 pages) outlining process</a:t>
            </a:r>
            <a:endParaRPr lang="en-US" dirty="0">
              <a:latin typeface="Lucida Sans Unicode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Creating and </a:t>
            </a:r>
            <a:r>
              <a:rPr lang="en-US" sz="4000" dirty="0" err="1" smtClean="0">
                <a:ea typeface="+mj-ea"/>
                <a:cs typeface="+mj-cs"/>
              </a:rPr>
              <a:t>Propogating</a:t>
            </a:r>
            <a:r>
              <a:rPr lang="en-US" sz="4000" dirty="0" smtClean="0">
                <a:ea typeface="+mj-ea"/>
                <a:cs typeface="+mj-cs"/>
              </a:rPr>
              <a:t> </a:t>
            </a:r>
            <a:br>
              <a:rPr lang="en-US" sz="4000" dirty="0" smtClean="0">
                <a:ea typeface="+mj-ea"/>
                <a:cs typeface="+mj-cs"/>
              </a:rPr>
            </a:br>
            <a:r>
              <a:rPr lang="en-US" sz="4000" dirty="0" smtClean="0">
                <a:ea typeface="+mj-ea"/>
                <a:cs typeface="+mj-cs"/>
              </a:rPr>
              <a:t>Viral Content</a:t>
            </a:r>
            <a:r>
              <a:rPr lang="en-US" sz="4000" dirty="0"/>
              <a:t> </a:t>
            </a:r>
            <a:r>
              <a:rPr lang="en-US" sz="4000" dirty="0" smtClean="0"/>
              <a:t>(30</a:t>
            </a:r>
            <a:r>
              <a:rPr lang="en-US" sz="4000" dirty="0" smtClean="0">
                <a:ea typeface="+mj-ea"/>
                <a:cs typeface="+mj-cs"/>
              </a:rPr>
              <a:t>%</a:t>
            </a:r>
            <a:r>
              <a:rPr lang="en-US" sz="4000" dirty="0">
                <a:ea typeface="+mj-ea"/>
                <a:cs typeface="+mj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2406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dirty="0" smtClean="0">
              <a:latin typeface="Lucida Sans Unicode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Lucida Sans Unicode" charset="0"/>
              </a:rPr>
              <a:t>Message, media and audience</a:t>
            </a:r>
            <a:endParaRPr lang="en-US" dirty="0">
              <a:latin typeface="Lucida Sans Unicode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Pick media you are comfortable with and you can feasibly engage given time/resource constraints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Conform to standards of media genre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Be innovative; avoid excessive copying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Consider </a:t>
            </a:r>
            <a:r>
              <a:rPr lang="en-US" dirty="0" err="1">
                <a:latin typeface="Lucida Sans Unicode" charset="0"/>
              </a:rPr>
              <a:t>mashups</a:t>
            </a:r>
            <a:endParaRPr lang="en-US" dirty="0">
              <a:latin typeface="Lucida Sans Unicode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Be cautious about what you say!</a:t>
            </a:r>
          </a:p>
          <a:p>
            <a:pPr>
              <a:lnSpc>
                <a:spcPct val="90000"/>
              </a:lnSpc>
            </a:pP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3543061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Lucida Sans Unicode" charset="0"/>
              </a:rPr>
              <a:t>In UTM exam period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Covering major topics over course of </a:t>
            </a:r>
            <a:r>
              <a:rPr lang="en-US" dirty="0" smtClean="0">
                <a:latin typeface="Lucida Sans Unicode" charset="0"/>
              </a:rPr>
              <a:t>term – text and associated readings given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Focus on critical awareness and application vs. regurgitation of fact</a:t>
            </a:r>
          </a:p>
          <a:p>
            <a:r>
              <a:rPr lang="en-US" dirty="0">
                <a:latin typeface="Lucida Sans Unicode" charset="0"/>
              </a:rPr>
              <a:t>Lecture notes and discussion of </a:t>
            </a:r>
            <a:r>
              <a:rPr lang="en-US" dirty="0" smtClean="0">
                <a:latin typeface="Lucida Sans Unicode" charset="0"/>
              </a:rPr>
              <a:t>in-class articles </a:t>
            </a:r>
            <a:r>
              <a:rPr lang="en-US" dirty="0">
                <a:latin typeface="Lucida Sans Unicode" charset="0"/>
              </a:rPr>
              <a:t>are fair game</a:t>
            </a:r>
          </a:p>
          <a:p>
            <a:r>
              <a:rPr lang="en-US" dirty="0">
                <a:latin typeface="Lucida Sans Unicode" charset="0"/>
              </a:rPr>
              <a:t>Details and examples will follow nearer conclusion of term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Final Exam (</a:t>
            </a:r>
            <a:r>
              <a:rPr lang="en-US" dirty="0" smtClean="0"/>
              <a:t>30</a:t>
            </a:r>
            <a:r>
              <a:rPr lang="en-US" dirty="0" smtClean="0">
                <a:ea typeface="+mj-ea"/>
                <a:cs typeface="+mj-cs"/>
              </a:rPr>
              <a:t>%)</a:t>
            </a:r>
          </a:p>
        </p:txBody>
      </p:sp>
    </p:spTree>
    <p:extLst>
      <p:ext uri="{BB962C8B-B14F-4D97-AF65-F5344CB8AC3E}">
        <p14:creationId xmlns:p14="http://schemas.microsoft.com/office/powerpoint/2010/main" val="1347167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Lucida Sans Unicode" charset="0"/>
              </a:rPr>
              <a:t>Academic honesty is taken seriously by </a:t>
            </a:r>
            <a:r>
              <a:rPr lang="en-US" dirty="0" smtClean="0">
                <a:latin typeface="Lucida Sans Unicode" charset="0"/>
              </a:rPr>
              <a:t>all, and hurts those who don’t take it seriously.  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Accessibility concerns – talk to me confidentially</a:t>
            </a:r>
          </a:p>
          <a:p>
            <a:r>
              <a:rPr lang="en-US" dirty="0">
                <a:latin typeface="Lucida Sans Unicode" charset="0"/>
              </a:rPr>
              <a:t>Due dates/lateness policy – </a:t>
            </a:r>
            <a:r>
              <a:rPr lang="en-US" dirty="0" smtClean="0">
                <a:latin typeface="Lucida Sans Unicode" charset="0"/>
              </a:rPr>
              <a:t>in-class assignments have hard deadlines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ROSI reporting </a:t>
            </a:r>
            <a:r>
              <a:rPr lang="en-US" dirty="0" smtClean="0">
                <a:latin typeface="Lucida Sans Unicode" charset="0"/>
              </a:rPr>
              <a:t>of absences for consideration of late assignments essential</a:t>
            </a:r>
            <a:endParaRPr lang="en-US" dirty="0">
              <a:latin typeface="Lucida Sans Unicode" charset="0"/>
            </a:endParaRPr>
          </a:p>
          <a:p>
            <a:endParaRPr lang="en-US" dirty="0">
              <a:latin typeface="Lucida Sans Unicode" charset="0"/>
            </a:endParaRPr>
          </a:p>
          <a:p>
            <a:endParaRPr lang="en-US" dirty="0">
              <a:latin typeface="Lucida Sans Unicode" charset="0"/>
            </a:endParaRPr>
          </a:p>
        </p:txBody>
      </p:sp>
      <p:sp>
        <p:nvSpPr>
          <p:cNvPr id="2" name="Title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Important Policy Notes</a:t>
            </a:r>
          </a:p>
        </p:txBody>
      </p:sp>
    </p:spTree>
    <p:extLst>
      <p:ext uri="{BB962C8B-B14F-4D97-AF65-F5344CB8AC3E}">
        <p14:creationId xmlns:p14="http://schemas.microsoft.com/office/powerpoint/2010/main" val="2556588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Assignment #1: Wiki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Wikispaces</a:t>
            </a:r>
            <a:r>
              <a:rPr lang="en-US" dirty="0" smtClean="0"/>
              <a:t> quick tutorial</a:t>
            </a:r>
          </a:p>
          <a:p>
            <a:r>
              <a:rPr lang="en-US" dirty="0" smtClean="0"/>
              <a:t>Wiki etiquette – what to do/what not to do to be a good wiki citizen</a:t>
            </a:r>
          </a:p>
          <a:p>
            <a:r>
              <a:rPr lang="en-US" dirty="0" smtClean="0"/>
              <a:t>Task: Create and link personal wiki.</a:t>
            </a:r>
          </a:p>
          <a:p>
            <a:r>
              <a:rPr lang="en-US" dirty="0" smtClean="0"/>
              <a:t>Deadline: by end of month, your wiki should be up and running.</a:t>
            </a:r>
          </a:p>
          <a:p>
            <a:r>
              <a:rPr lang="en-US" dirty="0" smtClean="0"/>
              <a:t>Have a personal wiki?  Use it.  Build it as a portfolio.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811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Sans Unicode" charset="0"/>
              </a:rPr>
              <a:t>Laws of Media</a:t>
            </a:r>
          </a:p>
          <a:p>
            <a:r>
              <a:rPr lang="en-US" dirty="0">
                <a:latin typeface="Lucida Sans Unicode" charset="0"/>
                <a:hlinkClick r:id="rId2"/>
              </a:rPr>
              <a:t>http://www.anthonyhempell.com/papers/tetrad/</a:t>
            </a:r>
            <a:r>
              <a:rPr lang="en-US" dirty="0" smtClean="0">
                <a:latin typeface="Lucida Sans Unicode" charset="0"/>
                <a:hlinkClick r:id="rId2"/>
              </a:rPr>
              <a:t>index.html</a:t>
            </a:r>
            <a:endParaRPr lang="en-US" dirty="0" smtClean="0">
              <a:latin typeface="Lucida Sans Unicode" charset="0"/>
            </a:endParaRPr>
          </a:p>
          <a:p>
            <a:r>
              <a:rPr lang="en-US" dirty="0" smtClean="0">
                <a:latin typeface="Lucida Sans Unicode" charset="0"/>
              </a:rPr>
              <a:t>History of this work</a:t>
            </a:r>
          </a:p>
          <a:p>
            <a:r>
              <a:rPr lang="en-US" dirty="0" smtClean="0">
                <a:latin typeface="Lucida Sans Unicode" charset="0"/>
              </a:rPr>
              <a:t>Read and reflect – be ready to use tetrad model next week by applying it. </a:t>
            </a: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Next</a:t>
            </a:r>
            <a:r>
              <a:rPr lang="en-US" dirty="0" smtClean="0">
                <a:ea typeface="+mj-ea"/>
                <a:cs typeface="+mj-cs"/>
              </a:rPr>
              <a:t> week…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422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bit about me</a:t>
            </a:r>
          </a:p>
          <a:p>
            <a:r>
              <a:rPr lang="en-US" dirty="0" smtClean="0"/>
              <a:t>A bit about others who will be involved</a:t>
            </a:r>
          </a:p>
          <a:p>
            <a:r>
              <a:rPr lang="en-US" dirty="0" smtClean="0"/>
              <a:t>A bit about </a:t>
            </a:r>
            <a:r>
              <a:rPr lang="en-US" dirty="0" smtClean="0"/>
              <a:t>you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945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Lucida Sans Unicode" charset="0"/>
              </a:rPr>
              <a:t>What is a medium of communication?</a:t>
            </a:r>
          </a:p>
          <a:p>
            <a:r>
              <a:rPr lang="en-US" dirty="0">
                <a:latin typeface="Lucida Sans Unicode" charset="0"/>
              </a:rPr>
              <a:t>What </a:t>
            </a:r>
            <a:r>
              <a:rPr lang="en-US" dirty="0" smtClean="0">
                <a:latin typeface="Lucida Sans Unicode" charset="0"/>
              </a:rPr>
              <a:t>does “analysis” mean?  </a:t>
            </a:r>
          </a:p>
          <a:p>
            <a:r>
              <a:rPr lang="en-US" dirty="0" smtClean="0">
                <a:latin typeface="Lucida Sans Unicode" charset="0"/>
              </a:rPr>
              <a:t>What </a:t>
            </a:r>
            <a:r>
              <a:rPr lang="en-US" dirty="0">
                <a:latin typeface="Lucida Sans Unicode" charset="0"/>
              </a:rPr>
              <a:t>does it mean to analyze something critically? </a:t>
            </a:r>
          </a:p>
          <a:p>
            <a:pPr>
              <a:buFontTx/>
              <a:buNone/>
            </a:pP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Critical? Analysis? Media?</a:t>
            </a:r>
          </a:p>
        </p:txBody>
      </p:sp>
    </p:spTree>
    <p:extLst>
      <p:ext uri="{BB962C8B-B14F-4D97-AF65-F5344CB8AC3E}">
        <p14:creationId xmlns:p14="http://schemas.microsoft.com/office/powerpoint/2010/main" val="340174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Many types of media forms and genres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Lucida Sans Unicode" charset="0"/>
              </a:rPr>
              <a:t>Analysis = identification of core components, reduction of complexity - often to </a:t>
            </a:r>
            <a:r>
              <a:rPr lang="en-US" dirty="0" smtClean="0">
                <a:latin typeface="Lucida Sans Unicode" charset="0"/>
              </a:rPr>
              <a:t>classify, differentiate </a:t>
            </a:r>
            <a:r>
              <a:rPr lang="en-US" dirty="0">
                <a:latin typeface="Lucida Sans Unicode" charset="0"/>
              </a:rPr>
              <a:t>between media </a:t>
            </a:r>
            <a:r>
              <a:rPr lang="en-US" dirty="0" smtClean="0">
                <a:latin typeface="Lucida Sans Unicode" charset="0"/>
              </a:rPr>
              <a:t>forms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Lucida Sans Unicode" charset="0"/>
              </a:rPr>
              <a:t>Critical </a:t>
            </a:r>
            <a:r>
              <a:rPr lang="en-US" dirty="0">
                <a:latin typeface="Lucida Sans Unicode" charset="0"/>
              </a:rPr>
              <a:t>analysis = reflection on nature and form, but also impact and </a:t>
            </a:r>
            <a:r>
              <a:rPr lang="en-US" dirty="0" smtClean="0">
                <a:latin typeface="Lucida Sans Unicode" charset="0"/>
              </a:rPr>
              <a:t>consequence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Lucida Sans Unicode" charset="0"/>
              </a:rPr>
              <a:t>Media Form, Issues of Creation, Economic Influences as three areas of consideration</a:t>
            </a: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Analysis of Media</a:t>
            </a:r>
          </a:p>
        </p:txBody>
      </p:sp>
    </p:spTree>
    <p:extLst>
      <p:ext uri="{BB962C8B-B14F-4D97-AF65-F5344CB8AC3E}">
        <p14:creationId xmlns:p14="http://schemas.microsoft.com/office/powerpoint/2010/main" val="334691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Lucida Sans Unicode" charset="0"/>
              </a:rPr>
              <a:t>Contact information and how to use it</a:t>
            </a:r>
          </a:p>
          <a:p>
            <a:r>
              <a:rPr lang="en-US" dirty="0" smtClean="0">
                <a:latin typeface="Lucida Sans Unicode" charset="0"/>
              </a:rPr>
              <a:t>Course structure – 3hrs., half lecture, half in class assignments/discussion/assignment prep, with break in middle (we’ll go straight through and get out early today…)</a:t>
            </a:r>
          </a:p>
          <a:p>
            <a:r>
              <a:rPr lang="en-US" dirty="0" smtClean="0">
                <a:latin typeface="Lucida Sans Unicode" charset="0"/>
              </a:rPr>
              <a:t>NB: on prerequisites</a:t>
            </a: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Course Overview</a:t>
            </a:r>
          </a:p>
        </p:txBody>
      </p:sp>
    </p:spTree>
    <p:extLst>
      <p:ext uri="{BB962C8B-B14F-4D97-AF65-F5344CB8AC3E}">
        <p14:creationId xmlns:p14="http://schemas.microsoft.com/office/powerpoint/2010/main" val="76255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Lucida Sans Unicode" charset="0"/>
              </a:rPr>
              <a:t>McCloud’s </a:t>
            </a:r>
            <a:r>
              <a:rPr lang="en-US" sz="2800" dirty="0">
                <a:latin typeface="Lucida Sans Unicode" charset="0"/>
              </a:rPr>
              <a:t>Understanding Comics (1993)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Lucida Sans Unicode" charset="0"/>
              </a:rPr>
              <a:t>Don’t </a:t>
            </a:r>
            <a:r>
              <a:rPr lang="en-US" sz="2800" dirty="0">
                <a:latin typeface="Lucida Sans Unicode" charset="0"/>
              </a:rPr>
              <a:t>let the book format trick you into reading superficially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Lucida Sans Unicode" charset="0"/>
              </a:rPr>
              <a:t>Comics as base point for analysis - other media examples will be added </a:t>
            </a:r>
            <a:r>
              <a:rPr lang="en-US" sz="2800" dirty="0" smtClean="0">
                <a:latin typeface="Lucida Sans Unicode" charset="0"/>
              </a:rPr>
              <a:t>throughout</a:t>
            </a:r>
            <a:endParaRPr lang="en-US" sz="2800" dirty="0">
              <a:latin typeface="Lucida Sans Unicode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Lucida Sans Unicode" charset="0"/>
              </a:rPr>
              <a:t>Other online readings for various topics will be revealed as we go through</a:t>
            </a:r>
            <a:endParaRPr lang="en-US" sz="2800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Texts</a:t>
            </a:r>
          </a:p>
        </p:txBody>
      </p:sp>
    </p:spTree>
    <p:extLst>
      <p:ext uri="{BB962C8B-B14F-4D97-AF65-F5344CB8AC3E}">
        <p14:creationId xmlns:p14="http://schemas.microsoft.com/office/powerpoint/2010/main" val="213121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latin typeface="Lucida Sans Unicode" charset="0"/>
                <a:hlinkClick r:id="rId2"/>
              </a:rPr>
              <a:t>http://cct300-</a:t>
            </a:r>
            <a:r>
              <a:rPr lang="en-US" dirty="0" smtClean="0">
                <a:latin typeface="Lucida Sans Unicode" charset="0"/>
                <a:hlinkClick r:id="rId2"/>
              </a:rPr>
              <a:t>f11.</a:t>
            </a:r>
            <a:r>
              <a:rPr lang="en-US" dirty="0">
                <a:latin typeface="Lucida Sans Unicode" charset="0"/>
                <a:hlinkClick r:id="rId2"/>
              </a:rPr>
              <a:t>wikispaces.com</a:t>
            </a:r>
            <a:endParaRPr lang="en-US" dirty="0">
              <a:latin typeface="Lucida Sans Unicode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latin typeface="Lucida Sans Unicode" charset="0"/>
              </a:rPr>
              <a:t>SLATE = NO.  (Why?)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Lucida Sans Unicode" charset="0"/>
              </a:rPr>
              <a:t>Wiki sign up, personal wiki creation </a:t>
            </a:r>
            <a:r>
              <a:rPr lang="en-US" dirty="0" smtClean="0">
                <a:latin typeface="Lucida Sans Unicode" charset="0"/>
              </a:rPr>
              <a:t>today, </a:t>
            </a:r>
            <a:r>
              <a:rPr lang="en-US" dirty="0">
                <a:latin typeface="Lucida Sans Unicode" charset="0"/>
              </a:rPr>
              <a:t>including tips on </a:t>
            </a:r>
            <a:r>
              <a:rPr lang="en-US" dirty="0" smtClean="0">
                <a:latin typeface="Lucida Sans Unicode" charset="0"/>
              </a:rPr>
              <a:t>etiquette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Lucida Sans Unicode" charset="0"/>
              </a:rPr>
              <a:t>F</a:t>
            </a:r>
            <a:r>
              <a:rPr lang="en-US" dirty="0" smtClean="0">
                <a:latin typeface="Lucida Sans Unicode" charset="0"/>
              </a:rPr>
              <a:t>irst in class assignment = creating and linking personal wiki </a:t>
            </a:r>
            <a:endParaRPr lang="en-US" dirty="0">
              <a:latin typeface="Lucida Sans Unicode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latin typeface="Lucida Sans Unicode" charset="0"/>
              </a:rPr>
              <a:t>Previous wikis are available – check them out!</a:t>
            </a:r>
          </a:p>
        </p:txBody>
      </p:sp>
      <p:sp>
        <p:nvSpPr>
          <p:cNvPr id="22530" name="Title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Wiki</a:t>
            </a:r>
          </a:p>
        </p:txBody>
      </p:sp>
    </p:spTree>
    <p:extLst>
      <p:ext uri="{BB962C8B-B14F-4D97-AF65-F5344CB8AC3E}">
        <p14:creationId xmlns:p14="http://schemas.microsoft.com/office/powerpoint/2010/main" val="123250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Sans Unicode" charset="0"/>
              </a:rPr>
              <a:t>In class assignments</a:t>
            </a:r>
            <a:endParaRPr lang="en-US" dirty="0">
              <a:latin typeface="Lucida Sans Unicode" charset="0"/>
            </a:endParaRPr>
          </a:p>
          <a:p>
            <a:r>
              <a:rPr lang="en-US" dirty="0">
                <a:latin typeface="Lucida Sans Unicode" charset="0"/>
              </a:rPr>
              <a:t>Graphic Novel Analysis</a:t>
            </a:r>
          </a:p>
          <a:p>
            <a:r>
              <a:rPr lang="en-US" dirty="0">
                <a:latin typeface="Lucida Sans Unicode" charset="0"/>
              </a:rPr>
              <a:t>Comic Creation</a:t>
            </a:r>
          </a:p>
          <a:p>
            <a:r>
              <a:rPr lang="en-US" dirty="0">
                <a:latin typeface="Lucida Sans Unicode" charset="0"/>
              </a:rPr>
              <a:t>Creating an Internet Meme</a:t>
            </a:r>
          </a:p>
          <a:p>
            <a:r>
              <a:rPr lang="en-US" dirty="0">
                <a:latin typeface="Lucida Sans Unicode" charset="0"/>
              </a:rPr>
              <a:t>Exam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Assignments</a:t>
            </a:r>
          </a:p>
        </p:txBody>
      </p:sp>
    </p:spTree>
    <p:extLst>
      <p:ext uri="{BB962C8B-B14F-4D97-AF65-F5344CB8AC3E}">
        <p14:creationId xmlns:p14="http://schemas.microsoft.com/office/powerpoint/2010/main" val="4011071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Lucida Sans Unicode" charset="0"/>
              </a:rPr>
              <a:t>Frequent in class assignments</a:t>
            </a:r>
            <a:endParaRPr lang="en-US" dirty="0">
              <a:latin typeface="Lucida Sans Unicode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Lucida Sans Unicode" charset="0"/>
              </a:rPr>
              <a:t>Some due in class, some (like today) due following week</a:t>
            </a:r>
            <a:endParaRPr lang="en-US" dirty="0">
              <a:latin typeface="Lucida Sans Unicode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Lucida Sans Unicode" charset="0"/>
              </a:rPr>
              <a:t>8 </a:t>
            </a:r>
            <a:r>
              <a:rPr lang="en-US" dirty="0">
                <a:latin typeface="Lucida Sans Unicode" charset="0"/>
              </a:rPr>
              <a:t>overall </a:t>
            </a:r>
            <a:r>
              <a:rPr lang="en-US" dirty="0" smtClean="0">
                <a:latin typeface="Lucida Sans Unicode" charset="0"/>
              </a:rPr>
              <a:t>@ 1.25% each - you </a:t>
            </a:r>
            <a:r>
              <a:rPr lang="en-US" dirty="0">
                <a:latin typeface="Lucida Sans Unicode" charset="0"/>
              </a:rPr>
              <a:t>can skip a </a:t>
            </a:r>
            <a:r>
              <a:rPr lang="en-US" dirty="0" smtClean="0">
                <a:latin typeface="Lucida Sans Unicode" charset="0"/>
              </a:rPr>
              <a:t>couple(save first week – personal wiki must be done.)</a:t>
            </a:r>
            <a:endParaRPr lang="en-US" dirty="0">
              <a:latin typeface="Lucida Sans Unicode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>
                <a:latin typeface="Lucida Sans Unicode" charset="0"/>
              </a:rPr>
              <a:t>No late submissions 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Lucida Sans Unicode" charset="0"/>
              </a:rPr>
              <a:t>Quality reflections = full </a:t>
            </a:r>
            <a:r>
              <a:rPr lang="en-US" dirty="0">
                <a:latin typeface="Lucida Sans Unicode" charset="0"/>
              </a:rPr>
              <a:t>marks; partial or limited reflections, or answering without showing up, much less </a:t>
            </a:r>
            <a:r>
              <a:rPr lang="en-US" dirty="0" smtClean="0">
                <a:latin typeface="Lucida Sans Unicode" charset="0"/>
              </a:rPr>
              <a:t>so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latin typeface="Lucida Sans Unicode" charset="0"/>
              </a:rPr>
              <a:t>Plagiarism concerns…</a:t>
            </a:r>
            <a:endParaRPr lang="en-US" dirty="0">
              <a:latin typeface="Lucida Sans Unicode" charset="0"/>
            </a:endParaRPr>
          </a:p>
        </p:txBody>
      </p:sp>
      <p:sp>
        <p:nvSpPr>
          <p:cNvPr id="21506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In class assignments (</a:t>
            </a:r>
            <a:r>
              <a:rPr lang="en-US" dirty="0"/>
              <a:t>1</a:t>
            </a:r>
            <a:r>
              <a:rPr lang="en-US" dirty="0" smtClean="0">
                <a:ea typeface="+mj-ea"/>
                <a:cs typeface="+mj-cs"/>
              </a:rPr>
              <a:t>0%)</a:t>
            </a:r>
          </a:p>
        </p:txBody>
      </p:sp>
    </p:spTree>
    <p:extLst>
      <p:ext uri="{BB962C8B-B14F-4D97-AF65-F5344CB8AC3E}">
        <p14:creationId xmlns:p14="http://schemas.microsoft.com/office/powerpoint/2010/main" val="378149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259</TotalTime>
  <Words>945</Words>
  <Application>Microsoft Macintosh PowerPoint</Application>
  <PresentationFormat>On-screen Show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Spectrum</vt:lpstr>
      <vt:lpstr>CCT300: Critical Analysis of Media</vt:lpstr>
      <vt:lpstr>Welcome</vt:lpstr>
      <vt:lpstr>Critical? Analysis? Media?</vt:lpstr>
      <vt:lpstr>Analysis of Media</vt:lpstr>
      <vt:lpstr>Course Overview</vt:lpstr>
      <vt:lpstr>Texts</vt:lpstr>
      <vt:lpstr>Wiki</vt:lpstr>
      <vt:lpstr>Assignments</vt:lpstr>
      <vt:lpstr>In class assignments (10%)</vt:lpstr>
      <vt:lpstr>Graphic Novel Analysis (15%)</vt:lpstr>
      <vt:lpstr>Tips</vt:lpstr>
      <vt:lpstr> Comic Creation (15%)</vt:lpstr>
      <vt:lpstr>Tips</vt:lpstr>
      <vt:lpstr>Creating and Propogating  Viral Content (30%)</vt:lpstr>
      <vt:lpstr>Tips</vt:lpstr>
      <vt:lpstr>Final Exam (30%)</vt:lpstr>
      <vt:lpstr>Important Policy Notes</vt:lpstr>
      <vt:lpstr>In-Class Assignment #1: Wiki creation</vt:lpstr>
      <vt:lpstr>Next week…</vt:lpstr>
    </vt:vector>
  </TitlesOfParts>
  <Company>Sheridan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CCT300: Critical Analysis of Media</dc:title>
  <dc:creator>Sheridan College</dc:creator>
  <cp:lastModifiedBy>Sheridan College</cp:lastModifiedBy>
  <cp:revision>11</cp:revision>
  <dcterms:created xsi:type="dcterms:W3CDTF">2011-09-08T02:25:43Z</dcterms:created>
  <dcterms:modified xsi:type="dcterms:W3CDTF">2011-09-08T19:02:38Z</dcterms:modified>
</cp:coreProperties>
</file>